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Nanum Gothic"/>
      <p:regular r:id="rId50"/>
      <p:bold r:id="rId51"/>
    </p:embeddedFont>
    <p:embeddedFont>
      <p:font typeface="NanumGothic ExtraBold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anumGothic-bold.fntdata"/><Relationship Id="rId50" Type="http://schemas.openxmlformats.org/officeDocument/2006/relationships/font" Target="fonts/NanumGothic-regular.fntdata"/><Relationship Id="rId52" Type="http://schemas.openxmlformats.org/officeDocument/2006/relationships/font" Target="fonts/NanumGothic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b07e6a9e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b07e6a9e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07e6a9e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b07e6a9e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b07e6a9e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b07e6a9e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b07e6a9e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b07e6a9e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b07e6a9e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b07e6a9e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b07e6a9e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b07e6a9e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b07e6a9e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b07e6a9e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b07e6a9e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b07e6a9e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b07e6a9e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b07e6a9e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b07e6a9e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b07e6a9e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07e6a9e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07e6a9e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b07e6a9e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b07e6a9e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b07e6a9e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b07e6a9e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b07e6a9e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b07e6a9e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b07e6a9e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b07e6a9e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b07e6a9e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b07e6a9e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b07e6a9e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b07e6a9e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b07e6a9e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b07e6a9e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b07e6a9e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b07e6a9e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b07e6a9e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b07e6a9e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b07e6a9e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b07e6a9e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d962cea96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d962cea96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b07e6a9e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b07e6a9e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b07e6a9e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b07e6a9e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b07e6a9e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b07e6a9e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b07e6a9e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b07e6a9e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b07e6a9e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b07e6a9e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b07e6a9e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b07e6a9e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b07e6a9e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b07e6a9e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b07e6a9e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b07e6a9e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b07e6a9ea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b07e6a9e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b07e6a9ea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b07e6a9ea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b07e6a9e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b07e6a9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b07e6a9e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b07e6a9e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d962cea9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d962cea9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d962cea9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d962cea9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d962cea96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d962cea9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d962cea96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d962cea96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b07e6a9e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b07e6a9e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b07e6a9e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b07e6a9e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b07e6a9e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b07e6a9e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b07e6a9e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b07e6a9e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b07e6a9e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b07e6a9e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Relationship Id="rId6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53.png"/><Relationship Id="rId5" Type="http://schemas.openxmlformats.org/officeDocument/2006/relationships/image" Target="../media/image66.png"/><Relationship Id="rId6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5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5" Type="http://schemas.openxmlformats.org/officeDocument/2006/relationships/image" Target="../media/image61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57725" y="1817950"/>
            <a:ext cx="56451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[미니 프로젝트]</a:t>
            </a:r>
            <a:endParaRPr sz="36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회사 직원 이직 여부 분석</a:t>
            </a:r>
            <a:endParaRPr sz="36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534500" y="238400"/>
            <a:ext cx="40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03.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DistanceFromHome(집-직장 거리)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630450" y="3532500"/>
            <a:ext cx="7883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1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그래프상 집-회사 거리에 따른 이직여부에는 유의미한 차이가 있어 보인다.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1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검정 결과 집-회사 거리에 따른 이직여부에는 유의미한 차이가 있다 판단되고, 교차지점을 확인하여 분석 해볼만 하다.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1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집-회사 거리가 10마일 이상인 직원들의 이직 비율이 높기 때문에 집 회사 거리가 먼 직원들을 위해 방안을 고안해야 함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6467525" y="1955550"/>
            <a:ext cx="35316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Optimization terminated successfully.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         Current function value: 0.562055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         Iterations 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집-직장 거리    5.890702e-48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dtype: float64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700" y="1392038"/>
            <a:ext cx="2649101" cy="17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370" y="1336963"/>
            <a:ext cx="2737775" cy="18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Gender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성별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04.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Gender(성별)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1425450" y="3746150"/>
            <a:ext cx="788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여성에 비해 남성 직원의 수가 더 많은 것을 확인할 수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575" y="1725900"/>
            <a:ext cx="2531295" cy="16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601" y="1672225"/>
            <a:ext cx="2042200" cy="17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04.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Gender(성별)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1260900" y="3585750"/>
            <a:ext cx="7883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시각화를 통해서는 성별은 이직여부에 영향을 미치지 않는 것으로 보인다.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가설검정을 통해 p-value가 유의수준인 0.05에 비해 큰 값인 약 0.16으로 나온 것을 확인할 수 있으므로 성별과 이직여부는 관련이 없는 것으로 보인다.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400" y="1481125"/>
            <a:ext cx="2525878" cy="18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5">
            <a:alphaModFix/>
          </a:blip>
          <a:srcRect b="1170" l="-3370" r="3369" t="-1170"/>
          <a:stretch/>
        </p:blipFill>
        <p:spPr>
          <a:xfrm>
            <a:off x="3616275" y="1488888"/>
            <a:ext cx="2569850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025" y="2145325"/>
            <a:ext cx="26860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JobSatisfaction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직무 만족도가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05.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JobSatisfaction(직무 만족도)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630450" y="2863175"/>
            <a:ext cx="78831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직무 만족도 평가에 부정적인(1.Low) 평가를 한 직원이 전체의 20% (250명)의 수치로 긍정적인 평가를 한 직원에 비해 적은 편이긴 하지만 20% 라는 수치는 적은 편이라고는 할 수 없다.</a:t>
            </a:r>
            <a:endParaRPr sz="1050">
              <a:solidFill>
                <a:srgbClr val="666666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직무 만족도를 위해 회사 내규에 따라 직무 변경 등 직원들의 편의를 보장해 줄 필요가 있다.</a:t>
            </a:r>
            <a:endParaRPr sz="1050">
              <a:solidFill>
                <a:srgbClr val="666666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부정적인 평가를 한 직원들의 이직 여부와 긍정적인 평가를 한 직원들의 이직 여부를 비교 분석해 볼 필요가 있다.</a:t>
            </a:r>
            <a:endParaRPr sz="1050">
              <a:solidFill>
                <a:srgbClr val="666666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만족 이상이 60%로 절반 이상이다. -&gt; 이직률이 낮을 것으로 예상된다.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250" y="897075"/>
            <a:ext cx="2520000" cy="180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375" y="897075"/>
            <a:ext cx="1966100" cy="19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05.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JobSatisfaction(직무 만족도)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630450" y="3398850"/>
            <a:ext cx="7883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가설검정을 통해 p-value가 약 0.02로 유의수준인 0.05보다 작지만 보수적으로 보면 0.01보다 높아 직무 만족도와 이직 여부는 관계가 있다고 할 수 없다.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직무 만족도에서 부정적인 평가를 한 직원에서의 이직이 가장 많이 일어난다.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50" y="1287088"/>
            <a:ext cx="2520000" cy="180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9838" y="1292675"/>
            <a:ext cx="2520000" cy="1794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5979850" y="2102900"/>
            <a:ext cx="29874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카이제곱통계량 : 9.63151465436614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p-value : 0.02197264936930621443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MaritalStatus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결혼상태가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06.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MaritalStatus(결혼상태)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1440200" y="3785025"/>
            <a:ext cx="788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1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싱글과 이혼한 직원이 과반수 이상을 차지하고 있다.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801" y="1504637"/>
            <a:ext cx="1796905" cy="1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250" y="1463296"/>
            <a:ext cx="2049551" cy="18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06.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MaritalStatus(결혼상태)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1260900" y="3756800"/>
            <a:ext cx="788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1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그래프상 결혼상태에 따른 이직여부에 유의미한 차이가 있어보인다.</a:t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1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검정결과 p-value값이 충분히 작아 결혼상태에 따른 이직여부에는 차이가 있다.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25" y="1389350"/>
            <a:ext cx="2422975" cy="197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175" y="1439738"/>
            <a:ext cx="2512900" cy="18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4050" y="1709975"/>
            <a:ext cx="2105475" cy="15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Target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회사 직원의 이직에 영향을 주는 요인은 무엇인가?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MonthlyIncome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월급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07.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MonthlyIncome(월급)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1041575" y="3548375"/>
            <a:ext cx="7883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4988달러 이하의 월급을 전 직원에 50%가 받고 있는 부분과 그래프가 왼쪽으로 치우쳐 있는것으로 볼때 월급 격차가 심하다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이상치가 존재한다(임원급 예상)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그래프상 평균월급(약 6,500달러) 이상, 이하 2분류로 나눠 분석해볼 수 있겠다. 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613" y="1400912"/>
            <a:ext cx="2520000" cy="161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388" y="1360250"/>
            <a:ext cx="2520000" cy="170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6875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07.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MonthlyIncome(월급)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1057375" y="3298525"/>
            <a:ext cx="78831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그래프상 직원월급에 따른 이직여부 분포에 차이가 보인다.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✔ 월급이 5000달러 이하인 직원들의 이직 분포가 높은편이다.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✔ 검정결과 p-value값이 0에 충분히 가까워 직원월급에 따른 이직여부에는 유의미한 차이가 있다.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✔ 신입 직원이 월급이 5,000달러 이하의 직원들에 해당할 확률이 크다. 신입 직원의 이직을 막을 방안을 고안해야 한다.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425" y="1455375"/>
            <a:ext cx="2520000" cy="170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4088" y="1510350"/>
            <a:ext cx="2520000" cy="159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/>
        </p:nvSpPr>
        <p:spPr>
          <a:xfrm>
            <a:off x="6598200" y="2287500"/>
            <a:ext cx="25458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Optimization terminated successfully.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         Current function value: 0.437401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         Iterations 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월급    1.922717e-71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dtype: float64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2104200" y="1677550"/>
            <a:ext cx="493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NumCompaniesWorked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입사 전 근무한 회사 수가 이직 여부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534500" y="238400"/>
            <a:ext cx="54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08.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NumCompaniesWorked(입사 전 근무한 회사 수)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000" y="1324076"/>
            <a:ext cx="2334413" cy="16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675" y="993525"/>
            <a:ext cx="3043322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630450" y="3167925"/>
            <a:ext cx="7883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입사 전 회사 수가 많은 직원은 회사를 자주 옮긴다는 것으로 간주하고 이직 회수가 많은 직원들의 현재 이직 여부를 검토해 볼 필요가 있다.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</a:rPr>
              <a:t>입사 전 회사수가 8개이상인 직원은 이상치로 검토해볼 필요가 있다.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</a:rPr>
              <a:t>그래프가 왼쪽으로 치우쳐있고 50%의 직원들은 2개이하의 회사에서 근무하고 입사하였다.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총 경력 연수를 고려하여 입사 전 근무한 회사 수를 통해 이직 횟수가 많은지 파악할 필요가 있다.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그래프가 전체적으로 왼쪽으로 치우쳐있어 결측치를 최빈값으로 대체하여 진행하였다.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534500" y="238400"/>
            <a:ext cx="48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08.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NumCompaniesWorked(입사 전 근무한 회사 수)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25" y="1548650"/>
            <a:ext cx="2373242" cy="16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2200" y="1306813"/>
            <a:ext cx="2822835" cy="18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5025" y="2027846"/>
            <a:ext cx="2713150" cy="8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711925" y="3367225"/>
            <a:ext cx="78831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전체적으로 이직하지 않은 직원들의 수가 이직한 직원들의 수 보다 많은 부분을 차지하지만 밀도 그래프에서 입사 전 근무한 회사 수가 4개 이상의 직원들의 이직 비율이 더 큰 부분을 차지하고 있다.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00">
                <a:solidFill>
                  <a:schemeClr val="dk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그래프상 이전 회사 수에 따른 이직여부에 차이가 어느정도 있으나 많지 않은 것으로 보인다.</a:t>
            </a:r>
            <a:endParaRPr sz="1000">
              <a:solidFill>
                <a:schemeClr val="dk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00">
                <a:solidFill>
                  <a:schemeClr val="dk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검정결과 이전 회사수에 따른 이직여부에 차이가 있다.(약한관계)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/>
        </p:nvSpPr>
        <p:spPr>
          <a:xfrm>
            <a:off x="2045100" y="1677550"/>
            <a:ext cx="505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RelationshipSatisfaction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동료와의 관계가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 txBox="1"/>
          <p:nvPr/>
        </p:nvSpPr>
        <p:spPr>
          <a:xfrm>
            <a:off x="534500" y="238400"/>
            <a:ext cx="57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09.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RelationshipSatisfaction(동료와의 관계)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950" y="1029675"/>
            <a:ext cx="2520000" cy="180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8250" y="1040525"/>
            <a:ext cx="1927275" cy="17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630450" y="2884000"/>
            <a:ext cx="7883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동료와의 관계에서 긍정적인 범주가 높게 나온 것을 알 수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rgbClr val="FFFFFF"/>
                </a:highlight>
              </a:rPr>
              <a:t>동료와의 관계에 부정적인(1.Low) 평가를 한 직원이 18.4%(230명)의 수치로 긍정적인 평가를 한 직원에 비해 적은 편이긴   하지만 간과할 만큼 적은 수치라고 생각하면 안 될 것이다.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동료와의 관계를 위해 회사 내에 회사 동료들 간의 커뮤니케이션을 할 수 있는 장소 설치하는 등 여러 방안들을 고려해 볼 필요가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동료와의 관계와 직무만족도의 관계가 서로 비슷한 것으로 보아 묶어 해석할 여지가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/>
        </p:nvSpPr>
        <p:spPr>
          <a:xfrm>
            <a:off x="534500" y="238400"/>
            <a:ext cx="50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09.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RelationshipSatisfaction(동료와의 관계)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50" y="1209013"/>
            <a:ext cx="2520000" cy="180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9750" y="1141575"/>
            <a:ext cx="2520000" cy="179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4150" y="2186060"/>
            <a:ext cx="2520000" cy="44556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630450" y="3242675"/>
            <a:ext cx="7883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동료와의 관계에서 이직률은 평균과 비슷한 수준인 것을 확인할 수 있으므로 이직 여부와 크게 관련이 없어 보인다.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가설검정을 통해 p-value가 약 0.2로 유의수준인 0.05보다 큰 것을 확인할 수 있으며 동료와의 관계는 이직 여부와 관련이 없다고 할 수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각 부서의 이직 여부를 파악하여 각 부서별 동료와의 관계가 이직 여부에 영향을 미치는지 파악할 필요가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OverTime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야근 여부가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가설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630450" y="1197250"/>
            <a:ext cx="78831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① 나이는 이직 여부에 영향을 미칠 것이다.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② 집-직장 거리는 이직 여부에 영향을 미칠 것이다.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③ 결혼 상태는 이직 여부에 영향을 미칠 것이다.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④ 월급은 이직 여부에 영향을 미칠 것이다.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⑤ 야근 여부는 이직 여부에 영향을 미칠 것이다.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⑥ 총 경력 연수는 이직 여부에 영향을 미칠 것이다.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34500" y="612000"/>
            <a:ext cx="383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우리 회사 직원의 이직에 영향을 주는 요인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10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OverTime(야근여부)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1" name="Google Shape;3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250" y="1242925"/>
            <a:ext cx="2091565" cy="18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125" y="1404450"/>
            <a:ext cx="1861550" cy="18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 txBox="1"/>
          <p:nvPr/>
        </p:nvSpPr>
        <p:spPr>
          <a:xfrm>
            <a:off x="954350" y="3629450"/>
            <a:ext cx="7883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필요한 야근에는 반드시 합당한 보상이 필요하고 야근을 지양하는 회사라면 특정 시간 이후에 자동으로 컴퓨터의 전원이 꺼지는 등 시스템의 도입을 고려해 볼 필요가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7:3 비율로 야근비율이 낮다. 회사 만족도에 대한 이유가 될 수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10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OverTime(야근여부)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95" y="981300"/>
            <a:ext cx="2648550" cy="19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975" y="1048222"/>
            <a:ext cx="2648550" cy="185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5448" y="1048223"/>
            <a:ext cx="2760675" cy="16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/>
          <p:nvPr/>
        </p:nvSpPr>
        <p:spPr>
          <a:xfrm>
            <a:off x="1123025" y="3691175"/>
            <a:ext cx="78831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그래프상 야근여부에 따른 이직여부는 극명한 차이를 보이고 있다.</a:t>
            </a:r>
            <a:endParaRPr sz="1050">
              <a:solidFill>
                <a:srgbClr val="666666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검정결과 p-value가 충분히 낮아 야근여부에 따른 이직여부에는 차이가 있다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PercentSalaryHike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전년대비 급여 인상률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 txBox="1"/>
          <p:nvPr/>
        </p:nvSpPr>
        <p:spPr>
          <a:xfrm>
            <a:off x="534500" y="238400"/>
            <a:ext cx="52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11.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PercentSalaryHike(전년대비 급여인상율)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0" name="Google Shape;3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00" y="1349825"/>
            <a:ext cx="2520000" cy="16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750" y="1349825"/>
            <a:ext cx="2520000" cy="170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5874" y="1349825"/>
            <a:ext cx="2553905" cy="17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 txBox="1"/>
          <p:nvPr/>
        </p:nvSpPr>
        <p:spPr>
          <a:xfrm>
            <a:off x="1016650" y="3554100"/>
            <a:ext cx="788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평균(약 15%) 이하에 많은 직원들이 분포하기 때문에 평균 이상, 이하 2분류로 구분하여 분석해 볼 만하다.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직원 75%의 급여는 최소 11%에서 18%정도 오르게 되었다.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이상치는 없다.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/>
        </p:nvSpPr>
        <p:spPr>
          <a:xfrm>
            <a:off x="534500" y="238400"/>
            <a:ext cx="48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11.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PercentSalaryHike(전년대비 급여인상율)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25" y="1355475"/>
            <a:ext cx="2520000" cy="170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8925" y="1365300"/>
            <a:ext cx="2520000" cy="168080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6058925" y="1589500"/>
            <a:ext cx="34941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Optimization terminated successfully.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         Current function value: 0.450230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         Iterations 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전년대비 급여인상율    3.979995e-95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dtype: float64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6"/>
          <p:cNvSpPr txBox="1"/>
          <p:nvPr/>
        </p:nvSpPr>
        <p:spPr>
          <a:xfrm>
            <a:off x="820000" y="3430100"/>
            <a:ext cx="7883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인상률이 약 10% 이하인 직원의 이직률이 더 높은 것을 확인할 수 있다. 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인상률이 약 20% ~ 25%인 직원들의 이직률도 잔류하는 직원에 비해 높은 것을 확인할 수 있었는데 이는 다른 회사의 스카우트 제의 및 새로운 도전을 했을 가능성이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급여 인상율 변화에 따른 이직여부에는 차이가 많아보이지 않다.</a:t>
            </a:r>
            <a:endParaRPr sz="1050">
              <a:solidFill>
                <a:srgbClr val="666666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검정결과 p-value값이 충분히 작아 급여 인상율에 따른 이직여부에는 차이가 있다.(약한관계)</a:t>
            </a:r>
            <a:endParaRPr sz="1050">
              <a:solidFill>
                <a:srgbClr val="666666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/>
        </p:nvSpPr>
        <p:spPr>
          <a:xfrm>
            <a:off x="2249100" y="1677550"/>
            <a:ext cx="464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TotalWorkingYears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" name="Google Shape;380;p47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총 경력 연수가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p47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 txBox="1"/>
          <p:nvPr/>
        </p:nvSpPr>
        <p:spPr>
          <a:xfrm>
            <a:off x="534500" y="238400"/>
            <a:ext cx="47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12.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TotalWorkingYears(총 경력 연수)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25" y="1305975"/>
            <a:ext cx="2520000" cy="16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8125" y="1313700"/>
            <a:ext cx="2520000" cy="170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0300" y="1305975"/>
            <a:ext cx="2520000" cy="163735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8"/>
          <p:cNvSpPr txBox="1"/>
          <p:nvPr/>
        </p:nvSpPr>
        <p:spPr>
          <a:xfrm>
            <a:off x="807375" y="3681525"/>
            <a:ext cx="788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총 경력 연수가 28년 이상에서 이상치가 발생하여 이상치에 대한 대책이 필요하다.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총 경력 연수의 최댓값은 40년이고 최솟값은 0년이다.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총 경력 연수가 높은 직원들은 회사의 문화, 환경 등에 잘 적응하여 이직할 확률을 낮을 것이라고 예상한다.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 txBox="1"/>
          <p:nvPr/>
        </p:nvSpPr>
        <p:spPr>
          <a:xfrm>
            <a:off x="534500" y="238400"/>
            <a:ext cx="40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12.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TotalWorkingYears(총 경력 연수)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49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25" y="1292900"/>
            <a:ext cx="2520000" cy="170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763" y="1299463"/>
            <a:ext cx="2520000" cy="168730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6336600" y="1802925"/>
            <a:ext cx="35850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Optimization terminated successfully.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         Current function value: 0.432906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         Iterations 6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총 경력 연수    1.867338e-74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</a:rPr>
              <a:t>dtype: float64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9"/>
          <p:cNvSpPr txBox="1"/>
          <p:nvPr/>
        </p:nvSpPr>
        <p:spPr>
          <a:xfrm>
            <a:off x="977313" y="3504300"/>
            <a:ext cx="7883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그래프 상 총 경력 연수에 따른 이직 여부를 파악했을 때, 관계가 있고 그 차이가 많아 보인다.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✔검정결과, p-value 값이 유의수준(0.05)보다 작기 때문에 총 경력 연수에 따른 이직 여부에는 차이가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1~2년차 신입 직원들의 이탈이 보인다. 신입 직원들의 조기퇴사율을 낮추기 위한 방안을 고안할 필요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입사 후 1년 정도 후부터 이직율이 낮은데, 그 요인을 파악해볼 필요가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WorkLifeBalance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50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워라밸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50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1"/>
          <p:cNvSpPr txBox="1"/>
          <p:nvPr/>
        </p:nvSpPr>
        <p:spPr>
          <a:xfrm>
            <a:off x="534500" y="238400"/>
            <a:ext cx="46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13.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WorkLifeBalance(워라밸. 일-삶 균형도)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900" y="1100350"/>
            <a:ext cx="2520000" cy="180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800" y="906393"/>
            <a:ext cx="2132050" cy="21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1"/>
          <p:cNvSpPr txBox="1"/>
          <p:nvPr/>
        </p:nvSpPr>
        <p:spPr>
          <a:xfrm>
            <a:off x="1260900" y="3025350"/>
            <a:ext cx="78831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워라밸이 bad라고 답변한 설문은 전체의 5.52%로 굉장히 적은 편이다.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better로 대답한 직원이 전체의 60%가량을 차지한다.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각 범주별로 나누어 이직 여부에 영향을 미치는지 확인해볼 필요가 있다.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전반적으로 회사만족도가 높아 이직률이 낮을 것이라 예상한다. 또한 건강한 회사일 확률이 높다.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01. Target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Attrition(이직 여부)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30450" y="3554175"/>
            <a:ext cx="788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회사 직원들의 이직 여부를 파악했을 때, 잔류(84%)가 이직(16%)보다 많음.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다른 변수와의 관계를 파악할 필요 있음.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700" y="1377763"/>
            <a:ext cx="2520000" cy="177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1073" y="1377763"/>
            <a:ext cx="1755229" cy="17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/>
        </p:nvSpPr>
        <p:spPr>
          <a:xfrm>
            <a:off x="534500" y="238400"/>
            <a:ext cx="51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13.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WorkLifeBalance(워라밸. 일-삶 균형도)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p52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338" y="1455200"/>
            <a:ext cx="2520000" cy="180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1450" y="1460788"/>
            <a:ext cx="2520000" cy="179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3563" y="2371638"/>
            <a:ext cx="24840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2"/>
          <p:cNvSpPr txBox="1"/>
          <p:nvPr/>
        </p:nvSpPr>
        <p:spPr>
          <a:xfrm>
            <a:off x="1092400" y="3735050"/>
            <a:ext cx="7883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검정 결과, p-value 값이 0.01로 유의수준(0.05)보다 작게 나왔으므로 약한 관계가 있다고 볼 수 있음.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10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그래프상 부정적인 평가한 사람들의 이직여부가 나머지와 유의미한 차이를 보였으며 좋고 나쁨으로 나누어 분석해 볼 필요가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관계 정리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회사 직원의 이직에 영향을 주는 요인은 무엇인가?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0" name="Google Shape;440;p53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4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14. 관계 정리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534500" y="797250"/>
            <a:ext cx="8193300" cy="3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✔ 강한 관계의 변수</a:t>
            </a:r>
            <a:endParaRPr b="1" sz="120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Age (나이)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DistanceFromHome(집-직장 거리)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MaritalStatus(결혼상태)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MonthlyIncome(월급)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OverTime(야근여부)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TotalWorkingYears(총 경력 연수)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✔ 약한 관계의 변수</a:t>
            </a:r>
            <a:endParaRPr b="1" sz="1200">
              <a:solidFill>
                <a:srgbClr val="3C78D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WorkLifeBalance(워라밸)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JobSatisfaction(직무 만족도)</a:t>
            </a:r>
            <a:endParaRPr sz="1000">
              <a:solidFill>
                <a:schemeClr val="dk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NumCompaniesWorked(입사 전 근무한 회사 수)</a:t>
            </a:r>
            <a:endParaRPr sz="1000">
              <a:solidFill>
                <a:schemeClr val="dk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PercentSalaryHike</a:t>
            </a:r>
            <a:r>
              <a:rPr lang="ko" sz="1000">
                <a:solidFill>
                  <a:schemeClr val="dk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(전년대비 급여인상율)</a:t>
            </a:r>
            <a:endParaRPr sz="1000">
              <a:solidFill>
                <a:schemeClr val="dk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관계 없음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Gender(성별)</a:t>
            </a:r>
            <a:endParaRPr sz="10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RelationshipSatisfaction (동료와의 관계)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비즈니스 인사이트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55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회사 직원의 이직에 영향을 주는 요인은 무엇인가?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p55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56" name="Google Shape;456;p55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15. 비즈니스 인사이트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56"/>
          <p:cNvSpPr txBox="1"/>
          <p:nvPr/>
        </p:nvSpPr>
        <p:spPr>
          <a:xfrm>
            <a:off x="534500" y="797250"/>
            <a:ext cx="819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-"/>
            </a:pPr>
            <a:r>
              <a:t/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4" name="Google Shape;4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88" y="718088"/>
            <a:ext cx="19145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2175" y="641825"/>
            <a:ext cx="1140700" cy="12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788" y="2362200"/>
            <a:ext cx="18383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6"/>
          <p:cNvSpPr txBox="1"/>
          <p:nvPr/>
        </p:nvSpPr>
        <p:spPr>
          <a:xfrm>
            <a:off x="5315900" y="2048400"/>
            <a:ext cx="32043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</a:t>
            </a:r>
            <a:r>
              <a:rPr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결혼하지 않은 싱글 직원이 야근을 많이 하고 이직률 또한 높다.</a:t>
            </a:r>
            <a:endParaRPr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</a:t>
            </a:r>
            <a:r>
              <a:rPr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싱글에 비해 기혼자들의 이직율이 낮은것으로 볼때 가족 친화적인 기업으로 추측된다.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8" name="Google Shape;46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2169" y="2003900"/>
            <a:ext cx="1247325" cy="1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700" y="3735588"/>
            <a:ext cx="15811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8867" y="3535478"/>
            <a:ext cx="1247325" cy="138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2739300" y="1677550"/>
            <a:ext cx="366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Age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나이가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02.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Age(나이)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30450" y="3523450"/>
            <a:ext cx="7883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</a:rPr>
              <a:t>30~43에 직원에 50%가량이 분포해 있고 60세 이하의 직원이 75%이다.</a:t>
            </a:r>
            <a:endParaRPr sz="105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</a:rPr>
              <a:t>직원들의 대부분은 30~40대 초반인 것으로 추정되어지며 이 나이대 직원들의 이직여부에 대한 조사가 중요할 것으로 보인다.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313" y="1337975"/>
            <a:ext cx="23431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687" y="1337975"/>
            <a:ext cx="2281354" cy="15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3253" y="1290350"/>
            <a:ext cx="2374429" cy="16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534500" y="238400"/>
            <a:ext cx="28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02.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Age(나이)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</a:t>
            </a: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867150" y="3336575"/>
            <a:ext cx="78831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그래프상 20대 초반 이전을 제외하고는 이직하는 사람이 적다.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20대 초반 이전 직원을 따로 분류하여 분석해 볼 필요가 있다.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나이에 따라 이직여부 분포에 차이가 있는것으로 보인다.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검정결과 p-value값이 0에 가까워 나이에 따른 이직여부에는 차이가 있다.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50" y="1297744"/>
            <a:ext cx="2510725" cy="17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769" y="1286157"/>
            <a:ext cx="2595575" cy="174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347" y="1972136"/>
            <a:ext cx="2807700" cy="91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6BF6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2603550" y="1677550"/>
            <a:ext cx="393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DistanceFromHome</a:t>
            </a:r>
            <a:endParaRPr b="1" sz="3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1773625" y="2653025"/>
            <a:ext cx="56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집-직장 거리가</a:t>
            </a: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이직 여부에 영향을 미칠 것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75892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6881075" y="1539400"/>
            <a:ext cx="50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FCAF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7000">
              <a:solidFill>
                <a:srgbClr val="FFFC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34500" y="238400"/>
            <a:ext cx="4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03. </a:t>
            </a:r>
            <a:r>
              <a:rPr b="1" lang="ko">
                <a:solidFill>
                  <a:srgbClr val="946BF6"/>
                </a:solidFill>
                <a:latin typeface="Nanum Gothic"/>
                <a:ea typeface="Nanum Gothic"/>
                <a:cs typeface="Nanum Gothic"/>
                <a:sym typeface="Nanum Gothic"/>
              </a:rPr>
              <a:t>DistanceFromHome(집-직장 거리)</a:t>
            </a:r>
            <a:endParaRPr b="1">
              <a:solidFill>
                <a:srgbClr val="946BF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34500" y="612000"/>
            <a:ext cx="28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630450" y="3205875"/>
            <a:ext cx="7883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약 25% 직원들이 2마일 이내에 살고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그래프상 15마일 이하, 이상인 2그룹으로 나눠 분석해볼 수 있겠다.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직장과의 거리가 먼 25%의 직원들의 이직여부와 그렇지 않은 직원들의 이직여부를 비교해 볼 필요가 있다.</a:t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✔ 결측치 제외: 결측치가 전체 데이터의 약 5%미만이며, 큰 영향을 미치지 않을 것으로 판단하여 제거하였다.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00" y="1254025"/>
            <a:ext cx="2520000" cy="171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8388" y="1267063"/>
            <a:ext cx="2520000" cy="169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925" y="1414700"/>
            <a:ext cx="2434275" cy="16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